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75" r:id="rId6"/>
    <p:sldId id="274" r:id="rId7"/>
    <p:sldId id="273" r:id="rId8"/>
    <p:sldId id="272" r:id="rId9"/>
    <p:sldId id="271" r:id="rId10"/>
    <p:sldId id="270" r:id="rId11"/>
    <p:sldId id="276" r:id="rId12"/>
    <p:sldId id="269" r:id="rId13"/>
    <p:sldId id="267" r:id="rId14"/>
    <p:sldId id="266" r:id="rId15"/>
    <p:sldId id="259" r:id="rId16"/>
    <p:sldId id="278" r:id="rId17"/>
    <p:sldId id="277" r:id="rId18"/>
  </p:sldIdLst>
  <p:sldSz cx="12192000" cy="6858000"/>
  <p:notesSz cx="6858000" cy="9144000"/>
  <p:embeddedFontLst>
    <p:embeddedFont>
      <p:font typeface="SimSun" panose="02010600030101010101" pitchFamily="2" charset="-122"/>
      <p:regular r:id="rId22"/>
    </p:embeddedFont>
    <p:embeddedFont>
      <p:font typeface="Calibri" panose="020F0502020204030204"/>
      <p:regular r:id="rId23"/>
    </p:embeddedFont>
    <p:embeddedFont>
      <p:font typeface="Open Sans"/>
      <p:bold r:id="rId24"/>
      <p:boldItalic r:id="rId25"/>
    </p:embeddedFont>
    <p:embeddedFont>
      <p:font typeface="Cambria" panose="02040503050406030204"/>
      <p:regular r:id="rId26"/>
      <p:bold r:id="rId27"/>
      <p:italic r:id="rId28"/>
      <p:boldItalic r:id="rId29"/>
    </p:embeddedFont>
    <p:embeddedFont>
      <p:font typeface="Overlock" panose="02000506030000020004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2159"/>
        <p:guide pos="384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79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font" Target="fonts/font12.fntdata"/><Relationship Id="rId32" Type="http://schemas.openxmlformats.org/officeDocument/2006/relationships/font" Target="fonts/font11.fntdata"/><Relationship Id="rId31" Type="http://schemas.openxmlformats.org/officeDocument/2006/relationships/font" Target="fonts/font10.fntdata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" name="Google Shape;32;p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Google Shape;33;p1:notes"/>
          <p:cNvSpPr txBox="1"/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" name="Google Shape;57;p4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" name="Google Shape;57;p4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" name="Google Shape;57;p4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2:notes"/>
          <p:cNvSpPr/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/>
          <p:nvPr>
            <p:ph type="ctrTitle"/>
          </p:nvPr>
        </p:nvSpPr>
        <p:spPr>
          <a:xfrm>
            <a:off x="1524000" y="1854199"/>
            <a:ext cx="9144000" cy="165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6"/>
          <p:cNvSpPr txBox="1"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id="18" name="Google Shape;18;p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423592" y="592088"/>
            <a:ext cx="7609140" cy="1008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240709" y="-243408"/>
            <a:ext cx="3249644" cy="1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7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7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7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/>
          <p:nvPr>
            <p:ph type="body" idx="1"/>
          </p:nvPr>
        </p:nvSpPr>
        <p:spPr>
          <a:xfrm>
            <a:off x="869085" y="1561876"/>
            <a:ext cx="10515600" cy="4531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8" name="Google Shape;28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240709" y="-243408"/>
            <a:ext cx="3249644" cy="1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8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" name="Google Shape;12;p5"/>
          <p:cNvSpPr txBox="1"/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3" name="Google Shape;13;p5"/>
          <p:cNvSpPr txBox="1"/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4" name="Google Shape;14;p5"/>
          <p:cNvSpPr txBox="1"/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4.xml"/><Relationship Id="rId8" Type="http://schemas.openxmlformats.org/officeDocument/2006/relationships/slideLayout" Target="../slideLayouts/slideLayout2.xml"/><Relationship Id="rId7" Type="http://schemas.openxmlformats.org/officeDocument/2006/relationships/hyperlink" Target="https://developer.mozilla.org" TargetMode="External"/><Relationship Id="rId6" Type="http://schemas.openxmlformats.org/officeDocument/2006/relationships/hyperlink" Target="https://docs.maptiler.com" TargetMode="External"/><Relationship Id="rId5" Type="http://schemas.openxmlformats.org/officeDocument/2006/relationships/hyperlink" Target="https://getbootstrap.com/docs" TargetMode="External"/><Relationship Id="rId4" Type="http://schemas.openxmlformats.org/officeDocument/2006/relationships/hyperlink" Target="https://ejs.co" TargetMode="External"/><Relationship Id="rId3" Type="http://schemas.openxmlformats.org/officeDocument/2006/relationships/hyperlink" Target="https://www.mongodb.com/docs/" TargetMode="External"/><Relationship Id="rId2" Type="http://schemas.openxmlformats.org/officeDocument/2006/relationships/hyperlink" Target="https://expressjs.com/en/guide" TargetMode="External"/><Relationship Id="rId1" Type="http://schemas.openxmlformats.org/officeDocument/2006/relationships/hyperlink" Target="https://nodejs.org/en/docs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tags" Target="../tags/tag1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hyperlink" Target="https://gharvada.onrender.com/listings" TargetMode="External"/><Relationship Id="rId1" Type="http://schemas.openxmlformats.org/officeDocument/2006/relationships/slide" Target="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"/>
          <p:cNvSpPr txBox="1"/>
          <p:nvPr/>
        </p:nvSpPr>
        <p:spPr>
          <a:xfrm>
            <a:off x="1055440" y="2106542"/>
            <a:ext cx="10696612" cy="3797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Internship Report </a:t>
            </a:r>
            <a:endParaRPr lang="en-US" sz="3200" b="1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On</a:t>
            </a:r>
            <a:endParaRPr lang="en-US" sz="3200" b="1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GharVada</a:t>
            </a:r>
            <a:endParaRPr lang="en-US" sz="3200" b="1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400" b="0" i="0" u="none" strike="noStrike" cap="none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sz="4400" b="0" i="0" u="none" strike="noStrik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6" name="Google Shape;36;p1"/>
          <p:cNvSpPr txBox="1"/>
          <p:nvPr/>
        </p:nvSpPr>
        <p:spPr>
          <a:xfrm>
            <a:off x="911424" y="4005064"/>
            <a:ext cx="10696612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 panose="020B0604020202020204"/>
              <a:buNone/>
            </a:pPr>
            <a:r>
              <a:rPr lang="en-US" sz="2000" b="1" i="0" u="none" strike="noStrike" cap="none">
                <a:solidFill>
                  <a:srgbClr val="FF0000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Puspendra Birajee</a:t>
            </a:r>
            <a:endParaRPr sz="2000" b="1" i="0" u="none" strike="noStrike" cap="none">
              <a:solidFill>
                <a:srgbClr val="FF0000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 panose="020B0604020202020204"/>
              <a:buNone/>
            </a:pPr>
            <a:r>
              <a:rPr lang="en-US" sz="2000" b="0" i="0" u="none" strike="noStrike" cap="none">
                <a:solidFill>
                  <a:srgbClr val="002060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22A91A05J7</a:t>
            </a:r>
            <a:endParaRPr lang="en-US" sz="2000" b="0" i="0" u="none" strike="noStrike" cap="none">
              <a:solidFill>
                <a:srgbClr val="002060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 panose="020B0604020202020204"/>
              <a:buNone/>
            </a:pPr>
            <a:r>
              <a:rPr lang="en-US" sz="2000" b="0" i="0" u="none" strike="noStrike" cap="none">
                <a:solidFill>
                  <a:srgbClr val="002060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IV Year &amp; CSE Department </a:t>
            </a:r>
            <a:endParaRPr sz="2000" b="0" i="0" u="none" strike="noStrike" cap="none">
              <a:solidFill>
                <a:srgbClr val="002060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 panose="020B0604020202020204"/>
              <a:buNone/>
            </a:pPr>
            <a:r>
              <a:rPr lang="en-US" sz="2000" b="0" i="0" u="none" strike="noStrike" cap="none">
                <a:solidFill>
                  <a:srgbClr val="002060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Aditya Engineering College (AEC)</a:t>
            </a:r>
            <a:endParaRPr sz="2000" b="0" i="0" u="none" strike="noStrike" cap="none">
              <a:solidFill>
                <a:srgbClr val="002060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Outcome / Results</a:t>
            </a:r>
            <a:endParaRPr lang="en-US" sz="2400" b="1" dirty="0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Successfully developed a user-friendly property rental platform.</a:t>
            </a: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Enabled quick property listing and easy search with filters.</a:t>
            </a: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Improved transparency with map location &amp; reviews.</a:t>
            </a: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Reduced time for renters and owners to connect and finalize deals.</a:t>
            </a: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Cambria" panose="02040503050406030204"/>
                <a:ea typeface="Cambria" panose="02040503050406030204"/>
                <a:cs typeface="Cambria" panose="02040503050406030204"/>
                <a:sym typeface="Cambria" panose="02040503050406030204"/>
              </a:rPr>
              <a:t>Mobile-friendly and responsive design for better accessibility.</a:t>
            </a: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Future Enhancement</a:t>
            </a:r>
            <a:endParaRPr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4200" y="1681480"/>
            <a:ext cx="9810750" cy="222123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90" y="3825240"/>
            <a:ext cx="5311140" cy="2047240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895" y="3903345"/>
            <a:ext cx="5654040" cy="19697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Conclusion</a:t>
            </a:r>
            <a:endParaRPr lang="en-US" sz="2400" b="1" dirty="0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GharVada successfully addresses the gap between property owners and renters by providing a simple, user-friendly, and efficient platform.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With features like property listing, search filters, map verification, and direct communication, it makes the rental process faster, more transparent, and more convenient.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This project demonstrates practical implementation of web technologies and sets the foundation for future enhancements like AI recommendations, secure payments, and multilingual support.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type="sldNum" idx="12"/>
          </p:nvPr>
        </p:nvSpPr>
        <p:spPr>
          <a:xfrm>
            <a:off x="10272464" y="6376243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1" name="Google Shape;61;p4"/>
          <p:cNvSpPr txBox="1"/>
          <p:nvPr>
            <p:ph type="dt" idx="10"/>
          </p:nvPr>
        </p:nvSpPr>
        <p:spPr>
          <a:xfrm>
            <a:off x="838200" y="6356350"/>
            <a:ext cx="172940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62" name="Google Shape;62;p4"/>
          <p:cNvSpPr txBox="1"/>
          <p:nvPr>
            <p:ph type="ftr" idx="11"/>
          </p:nvPr>
        </p:nvSpPr>
        <p:spPr>
          <a:xfrm>
            <a:off x="3287688" y="6356350"/>
            <a:ext cx="61206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      Puspendra Birajee, </a:t>
            </a:r>
            <a:r>
              <a:rPr lang="en-US">
                <a:sym typeface="+mn-ea"/>
              </a:rPr>
              <a:t> 22A91A05J7, IV &amp; CSE</a:t>
            </a:r>
            <a:endParaRPr lang="en-US"/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4197350" y="1226820"/>
            <a:ext cx="4740275" cy="4773295"/>
          </a:xfrm>
          <a:prstGeom prst="rect">
            <a:avLst/>
          </a:prstGeom>
          <a:noFill/>
          <a:ln>
            <a:noFill/>
          </a:ln>
        </p:spPr>
      </p:pic>
      <p:sp>
        <p:nvSpPr>
          <p:cNvPr id="1" name="Text Box 0"/>
          <p:cNvSpPr txBox="1"/>
          <p:nvPr/>
        </p:nvSpPr>
        <p:spPr>
          <a:xfrm>
            <a:off x="705485" y="1038225"/>
            <a:ext cx="32512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Internship Certificate</a:t>
            </a:r>
            <a:endParaRPr lang="en-US" sz="2400" b="1" dirty="0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type="sldNum" idx="12"/>
          </p:nvPr>
        </p:nvSpPr>
        <p:spPr>
          <a:xfrm>
            <a:off x="10272464" y="6376243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1" name="Google Shape;61;p4"/>
          <p:cNvSpPr txBox="1"/>
          <p:nvPr>
            <p:ph type="dt" idx="10"/>
          </p:nvPr>
        </p:nvSpPr>
        <p:spPr>
          <a:xfrm>
            <a:off x="838200" y="6356350"/>
            <a:ext cx="172940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62" name="Google Shape;62;p4"/>
          <p:cNvSpPr txBox="1"/>
          <p:nvPr>
            <p:ph type="ftr" idx="11"/>
          </p:nvPr>
        </p:nvSpPr>
        <p:spPr>
          <a:xfrm>
            <a:off x="3287688" y="6356350"/>
            <a:ext cx="61206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      Puspendra Birajee, </a:t>
            </a:r>
            <a:r>
              <a:rPr lang="en-US">
                <a:sym typeface="+mn-ea"/>
              </a:rPr>
              <a:t> 22A91A05J7, IV &amp; CSE</a:t>
            </a:r>
            <a:endParaRPr lang="en-US"/>
          </a:p>
        </p:txBody>
      </p:sp>
      <p:sp>
        <p:nvSpPr>
          <p:cNvPr id="1" name="Text Box 0"/>
          <p:cNvSpPr txBox="1"/>
          <p:nvPr/>
        </p:nvSpPr>
        <p:spPr>
          <a:xfrm>
            <a:off x="705485" y="935355"/>
            <a:ext cx="17202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References</a:t>
            </a:r>
            <a:endParaRPr lang="en-US" sz="2400" b="1" dirty="0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653665" y="274320"/>
            <a:ext cx="8823960" cy="5760720"/>
          </a:xfrm>
          <a:prstGeom prst="rect">
            <a:avLst/>
          </a:prstGeom>
        </p:spPr>
        <p:txBody>
          <a:bodyPr>
            <a:noAutofit/>
          </a:bodyPr>
          <a:p>
            <a:pPr marL="279400" indent="0" defTabSz="266700">
              <a:lnSpc>
                <a:spcPct val="114000"/>
              </a:lnSpc>
              <a:spcAft>
                <a:spcPts val="1000"/>
              </a:spcAft>
            </a:pPr>
            <a:r>
              <a:rPr lang="en-US" altLang="zh-CN" sz="2000" b="1">
                <a:latin typeface="Calibri" panose="020F0502020204030204"/>
                <a:ea typeface="Calibri" panose="020F0502020204030204"/>
              </a:rPr>
              <a:t>Websites &amp; Online Resources</a:t>
            </a:r>
            <a:endParaRPr lang="en-US" altLang="zh-CN" sz="2000" b="1">
              <a:latin typeface="Calibri" panose="020F0502020204030204"/>
              <a:ea typeface="Calibri" panose="020F0502020204030204"/>
            </a:endParaRPr>
          </a:p>
          <a:p>
            <a:pPr marL="533400" indent="-266700" defTabSz="266700">
              <a:lnSpc>
                <a:spcPct val="150000"/>
              </a:lnSpc>
              <a:buFont typeface="Wingdings" panose="05000000000000000000"/>
              <a:buChar char=""/>
              <a:tabLst>
                <a:tab pos="266700" algn="l"/>
              </a:tabLst>
            </a:pPr>
            <a:r>
              <a:rPr lang="en-US" altLang="zh-CN" sz="1600" b="1" u="sng">
                <a:solidFill>
                  <a:srgbClr val="0000FF"/>
                </a:solidFill>
                <a:latin typeface="Times New Roman" panose="02020603050405020304"/>
                <a:ea typeface="SimSun" panose="02010600030101010101" pitchFamily="2" charset="-122"/>
                <a:hlinkClick r:id="rId1"/>
              </a:rPr>
              <a:t>Node.js Official Documentation</a:t>
            </a:r>
            <a:r>
              <a:rPr lang="en-US" altLang="zh-CN" sz="1700">
                <a:latin typeface="Times New Roman" panose="02020603050405020304"/>
                <a:ea typeface="SimSun" panose="02010600030101010101" pitchFamily="2" charset="-122"/>
              </a:rPr>
              <a:t> – Used to understand backend server creation, event-driven architecture, and handling asynchronous operations.</a:t>
            </a:r>
            <a:endParaRPr lang="en-US" altLang="zh-CN" sz="1700">
              <a:latin typeface="Times New Roman" panose="02020603050405020304"/>
              <a:ea typeface="SimSun" panose="02010600030101010101" pitchFamily="2" charset="-122"/>
            </a:endParaRPr>
          </a:p>
          <a:p>
            <a:pPr marL="533400" indent="-266700" defTabSz="266700">
              <a:lnSpc>
                <a:spcPct val="150000"/>
              </a:lnSpc>
              <a:buFont typeface="Wingdings" panose="05000000000000000000"/>
              <a:buChar char=""/>
              <a:tabLst>
                <a:tab pos="266700" algn="l"/>
              </a:tabLst>
            </a:pPr>
            <a:r>
              <a:rPr lang="en-US" altLang="zh-CN" sz="1600" b="1" u="sng">
                <a:solidFill>
                  <a:srgbClr val="0000FF"/>
                </a:solidFill>
                <a:latin typeface="Times New Roman" panose="02020603050405020304"/>
                <a:ea typeface="SimSun" panose="02010600030101010101" pitchFamily="2" charset="-122"/>
                <a:hlinkClick r:id="rId2"/>
              </a:rPr>
              <a:t>Express.js Guide</a:t>
            </a:r>
            <a:r>
              <a:rPr lang="en-US" altLang="zh-CN" sz="1700">
                <a:latin typeface="Times New Roman" panose="02020603050405020304"/>
                <a:ea typeface="SimSun" panose="02010600030101010101" pitchFamily="2" charset="-122"/>
              </a:rPr>
              <a:t> – Referred for building RESTful APIs, routing, and middleware implementation.</a:t>
            </a:r>
            <a:endParaRPr lang="en-US" altLang="zh-CN" sz="1700">
              <a:latin typeface="Times New Roman" panose="02020603050405020304"/>
              <a:ea typeface="SimSun" panose="02010600030101010101" pitchFamily="2" charset="-122"/>
            </a:endParaRPr>
          </a:p>
          <a:p>
            <a:pPr marL="533400" indent="-266700" defTabSz="266700">
              <a:lnSpc>
                <a:spcPct val="150000"/>
              </a:lnSpc>
              <a:buFont typeface="Wingdings" panose="05000000000000000000"/>
              <a:buChar char=""/>
              <a:tabLst>
                <a:tab pos="266700" algn="l"/>
              </a:tabLst>
            </a:pPr>
            <a:r>
              <a:rPr lang="en-US" altLang="zh-CN" sz="1600" b="1" u="sng">
                <a:solidFill>
                  <a:srgbClr val="0000FF"/>
                </a:solidFill>
                <a:latin typeface="Times New Roman" panose="02020603050405020304"/>
                <a:ea typeface="SimSun" panose="02010600030101010101" pitchFamily="2" charset="-122"/>
                <a:hlinkClick r:id="rId3"/>
              </a:rPr>
              <a:t>MongoDB Documentation</a:t>
            </a:r>
            <a:r>
              <a:rPr lang="en-US" altLang="zh-CN" sz="1700">
                <a:latin typeface="Times New Roman" panose="02020603050405020304"/>
                <a:ea typeface="SimSun" panose="02010600030101010101" pitchFamily="2" charset="-122"/>
              </a:rPr>
              <a:t> – Helped in designing collections, managing queries, and integrating the database using Mongoose.</a:t>
            </a:r>
            <a:endParaRPr lang="en-US" altLang="zh-CN" sz="1700">
              <a:latin typeface="Times New Roman" panose="02020603050405020304"/>
              <a:ea typeface="SimSun" panose="02010600030101010101" pitchFamily="2" charset="-122"/>
            </a:endParaRPr>
          </a:p>
          <a:p>
            <a:pPr marL="533400" indent="-266700" defTabSz="266700">
              <a:lnSpc>
                <a:spcPct val="150000"/>
              </a:lnSpc>
              <a:buFont typeface="Wingdings" panose="05000000000000000000"/>
              <a:buChar char=""/>
              <a:tabLst>
                <a:tab pos="266700" algn="l"/>
              </a:tabLst>
            </a:pPr>
            <a:r>
              <a:rPr lang="en-US" altLang="zh-CN" sz="1600" b="1" u="sng">
                <a:solidFill>
                  <a:srgbClr val="0000FF"/>
                </a:solidFill>
                <a:latin typeface="Times New Roman" panose="02020603050405020304"/>
                <a:ea typeface="SimSun" panose="02010600030101010101" pitchFamily="2" charset="-122"/>
                <a:hlinkClick r:id="rId4"/>
              </a:rPr>
              <a:t>EJS Official Documentation</a:t>
            </a:r>
            <a:r>
              <a:rPr lang="en-US" altLang="zh-CN" sz="1700">
                <a:latin typeface="Times New Roman" panose="02020603050405020304"/>
                <a:ea typeface="SimSun" panose="02010600030101010101" pitchFamily="2" charset="-122"/>
              </a:rPr>
              <a:t> – Used to render dynamic web pages and pass backend data to the frontend templates efficiently.</a:t>
            </a:r>
            <a:endParaRPr lang="en-US" altLang="zh-CN" sz="1700">
              <a:latin typeface="Times New Roman" panose="02020603050405020304"/>
              <a:ea typeface="SimSun" panose="02010600030101010101" pitchFamily="2" charset="-122"/>
            </a:endParaRPr>
          </a:p>
          <a:p>
            <a:pPr marL="533400" indent="-266700" defTabSz="266700">
              <a:lnSpc>
                <a:spcPct val="150000"/>
              </a:lnSpc>
              <a:buFont typeface="Wingdings" panose="05000000000000000000"/>
              <a:buChar char=""/>
              <a:tabLst>
                <a:tab pos="266700" algn="l"/>
              </a:tabLst>
            </a:pPr>
            <a:r>
              <a:rPr lang="en-US" altLang="zh-CN" sz="1600" b="1" u="sng">
                <a:solidFill>
                  <a:srgbClr val="0000FF"/>
                </a:solidFill>
                <a:latin typeface="Times New Roman" panose="02020603050405020304"/>
                <a:ea typeface="SimSun" panose="02010600030101010101" pitchFamily="2" charset="-122"/>
                <a:hlinkClick r:id="rId5"/>
              </a:rPr>
              <a:t>Bootstrap Documentation</a:t>
            </a:r>
            <a:r>
              <a:rPr lang="en-US" altLang="zh-CN" sz="1700">
                <a:latin typeface="Times New Roman" panose="02020603050405020304"/>
                <a:ea typeface="SimSun" panose="02010600030101010101" pitchFamily="2" charset="-122"/>
              </a:rPr>
              <a:t> – Referred for building a responsive and user-friendly interface with reusable components.</a:t>
            </a:r>
            <a:endParaRPr lang="en-US" altLang="zh-CN" sz="1700">
              <a:latin typeface="Times New Roman" panose="02020603050405020304"/>
              <a:ea typeface="SimSun" panose="02010600030101010101" pitchFamily="2" charset="-122"/>
            </a:endParaRPr>
          </a:p>
          <a:p>
            <a:pPr marL="533400" indent="-266700" defTabSz="266700">
              <a:lnSpc>
                <a:spcPct val="150000"/>
              </a:lnSpc>
              <a:buFont typeface="Wingdings" panose="05000000000000000000"/>
              <a:buChar char=""/>
              <a:tabLst>
                <a:tab pos="266700" algn="l"/>
              </a:tabLst>
            </a:pPr>
            <a:r>
              <a:rPr lang="en-US" altLang="zh-CN" sz="1600" b="1" u="sng">
                <a:solidFill>
                  <a:srgbClr val="0000FF"/>
                </a:solidFill>
                <a:latin typeface="Times New Roman" panose="02020603050405020304"/>
                <a:ea typeface="SimSun" panose="02010600030101010101" pitchFamily="2" charset="-122"/>
                <a:hlinkClick r:id="rId6"/>
              </a:rPr>
              <a:t>MapTiler Documentation</a:t>
            </a:r>
            <a:r>
              <a:rPr lang="en-US" altLang="zh-CN" sz="1700">
                <a:latin typeface="Times New Roman" panose="02020603050405020304"/>
                <a:ea typeface="SimSun" panose="02010600030101010101" pitchFamily="2" charset="-122"/>
              </a:rPr>
              <a:t> – Used to integrate interactive maps and display property locations within the website.</a:t>
            </a:r>
            <a:endParaRPr lang="en-US" altLang="zh-CN" sz="1700">
              <a:latin typeface="Times New Roman" panose="02020603050405020304"/>
              <a:ea typeface="SimSun" panose="02010600030101010101" pitchFamily="2" charset="-122"/>
            </a:endParaRPr>
          </a:p>
          <a:p>
            <a:pPr marL="533400" indent="-266700" defTabSz="266700">
              <a:lnSpc>
                <a:spcPct val="150000"/>
              </a:lnSpc>
              <a:buFont typeface="Wingdings" panose="05000000000000000000"/>
              <a:buChar char=""/>
              <a:tabLst>
                <a:tab pos="266700" algn="l"/>
              </a:tabLst>
            </a:pPr>
            <a:r>
              <a:rPr lang="en-US" altLang="zh-CN" sz="1600" b="1" u="sng">
                <a:solidFill>
                  <a:srgbClr val="0000FF"/>
                </a:solidFill>
                <a:latin typeface="Times New Roman" panose="02020603050405020304"/>
                <a:ea typeface="SimSun" panose="02010600030101010101" pitchFamily="2" charset="-122"/>
                <a:hlinkClick r:id="rId7"/>
              </a:rPr>
              <a:t>MDN Web Docs</a:t>
            </a:r>
            <a:r>
              <a:rPr lang="en-US" altLang="zh-CN" sz="1700">
                <a:latin typeface="Times New Roman" panose="02020603050405020304"/>
                <a:ea typeface="SimSun" panose="02010600030101010101" pitchFamily="2" charset="-122"/>
              </a:rPr>
              <a:t> – Detailed explanations for JavaScript functions, ES6 syntax, and API usage during development.</a:t>
            </a:r>
            <a:endParaRPr lang="en-US" altLang="zh-CN" sz="1600">
              <a:latin typeface="Calibri" panose="020F0502020204030204"/>
              <a:ea typeface="Calibri" panose="020F0502020204030204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"/>
          <p:cNvSpPr txBox="1"/>
          <p:nvPr/>
        </p:nvSpPr>
        <p:spPr>
          <a:xfrm rot="-1876014">
            <a:off x="1244129" y="2292514"/>
            <a:ext cx="9215502" cy="1363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514350" marR="0" lvl="0" indent="-514350" algn="ctr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none" strike="noStrike" cap="none">
                <a:solidFill>
                  <a:srgbClr val="2F5496"/>
                </a:solidFill>
                <a:latin typeface="Overlock" panose="02000506030000020004"/>
                <a:ea typeface="Overlock" panose="02000506030000020004"/>
                <a:cs typeface="Overlock" panose="02000506030000020004"/>
                <a:sym typeface="Overlock" panose="02000506030000020004"/>
              </a:rPr>
              <a:t>Thank You</a:t>
            </a:r>
            <a:endParaRPr lang="en-US" sz="7200" b="1" i="0" u="none" strike="noStrike" cap="none">
              <a:solidFill>
                <a:srgbClr val="2F5496"/>
              </a:solidFill>
              <a:latin typeface="Overlock" panose="02000506030000020004"/>
              <a:ea typeface="Overlock" panose="02000506030000020004"/>
              <a:cs typeface="Overlock" panose="02000506030000020004"/>
              <a:sym typeface="Overlock" panose="02000506030000020004"/>
            </a:endParaRPr>
          </a:p>
        </p:txBody>
      </p:sp>
      <p:sp>
        <p:nvSpPr>
          <p:cNvPr id="60" name="Google Shape;60;p4"/>
          <p:cNvSpPr txBox="1"/>
          <p:nvPr>
            <p:ph type="sldNum" idx="12"/>
          </p:nvPr>
        </p:nvSpPr>
        <p:spPr>
          <a:xfrm>
            <a:off x="10272464" y="6376243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1" name="Google Shape;61;p4"/>
          <p:cNvSpPr txBox="1"/>
          <p:nvPr>
            <p:ph type="dt" idx="10"/>
          </p:nvPr>
        </p:nvSpPr>
        <p:spPr>
          <a:xfrm>
            <a:off x="838200" y="6356350"/>
            <a:ext cx="172940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62" name="Google Shape;62;p4"/>
          <p:cNvSpPr txBox="1"/>
          <p:nvPr>
            <p:ph type="ftr" idx="11"/>
          </p:nvPr>
        </p:nvSpPr>
        <p:spPr>
          <a:xfrm>
            <a:off x="3287688" y="6356350"/>
            <a:ext cx="61206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      Puspendra Birajee, </a:t>
            </a:r>
            <a:r>
              <a:rPr lang="en-US">
                <a:sym typeface="+mn-ea"/>
              </a:rPr>
              <a:t> 22A91A05J7, IV &amp; CSE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Presentation Overview</a:t>
            </a:r>
            <a:endParaRPr lang="en-US" sz="2400" b="1" dirty="0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Ø"/>
            </a:pPr>
            <a:r>
              <a:rPr lang="en-US" sz="2400" i="0" u="none" strike="noStrike" cap="none" dirty="0">
                <a:solidFill>
                  <a:schemeClr val="tx1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Introduction</a:t>
            </a:r>
            <a:endParaRPr lang="en-US" sz="2400" i="0" u="none" strike="noStrike" cap="none" dirty="0">
              <a:solidFill>
                <a:schemeClr val="tx1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Ø"/>
            </a:pPr>
            <a:r>
              <a:rPr lang="en-US" sz="2400" i="0" u="none" strike="noStrike" cap="none" dirty="0">
                <a:solidFill>
                  <a:schemeClr val="tx1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Objectives</a:t>
            </a:r>
            <a:endParaRPr lang="en-US" sz="2400" i="0" u="none" strike="noStrike" cap="none" dirty="0">
              <a:solidFill>
                <a:schemeClr val="tx1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Ø"/>
            </a:pPr>
            <a:r>
              <a:rPr lang="en-US" altLang="en-US" sz="2400" i="0" u="none" strike="noStrike" cap="none" dirty="0">
                <a:solidFill>
                  <a:schemeClr val="tx1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Tools &amp; Technologies Used</a:t>
            </a:r>
            <a:endParaRPr lang="en-US" altLang="en-US" sz="2400" i="0" u="none" strike="noStrike" cap="none" dirty="0">
              <a:solidFill>
                <a:schemeClr val="tx1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Ø"/>
            </a:pPr>
            <a:r>
              <a:rPr lang="en-US" altLang="en-US" sz="2400" i="0" u="none" strike="noStrike" cap="none" dirty="0">
                <a:solidFill>
                  <a:schemeClr val="tx1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Features</a:t>
            </a:r>
            <a:endParaRPr lang="en-US" altLang="en-US" sz="2400" i="0" u="none" strike="noStrike" cap="none" dirty="0">
              <a:solidFill>
                <a:schemeClr val="tx1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Ø"/>
            </a:pPr>
            <a:r>
              <a:rPr lang="en-US" altLang="en-US" sz="2400" i="0" u="none" strike="noStrike" cap="none" dirty="0">
                <a:solidFill>
                  <a:schemeClr val="tx1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System Design &amp; Architecture</a:t>
            </a:r>
            <a:endParaRPr lang="en-US" altLang="en-US" sz="2400" i="0" u="none" strike="noStrike" cap="none" dirty="0">
              <a:solidFill>
                <a:schemeClr val="tx1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Ø"/>
            </a:pPr>
            <a:r>
              <a:rPr lang="en-US" altLang="en-US" sz="2400" i="0" u="none" strike="noStrike" cap="none" dirty="0">
                <a:solidFill>
                  <a:schemeClr val="tx1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Screenshots / Demo</a:t>
            </a:r>
            <a:endParaRPr lang="en-US" altLang="en-US" sz="2400" i="0" u="none" strike="noStrike" cap="none" dirty="0">
              <a:solidFill>
                <a:schemeClr val="tx1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Ø"/>
            </a:pPr>
            <a:r>
              <a:rPr lang="en-US" altLang="en-US" sz="2400" i="0" u="none" strike="noStrike" cap="none" dirty="0">
                <a:solidFill>
                  <a:schemeClr val="tx1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Outcome / Results</a:t>
            </a:r>
            <a:endParaRPr lang="en-US" altLang="en-US" sz="2400" i="0" u="none" strike="noStrike" cap="none" dirty="0">
              <a:solidFill>
                <a:schemeClr val="tx1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Ø"/>
            </a:pPr>
            <a:r>
              <a:rPr lang="en-US" altLang="en-US" sz="2400" i="0" u="none" strike="noStrike" cap="none" dirty="0">
                <a:solidFill>
                  <a:schemeClr val="tx1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Future Enhancements</a:t>
            </a:r>
            <a:endParaRPr lang="en-US" altLang="en-US" sz="2400" i="0" u="none" strike="noStrike" cap="none" dirty="0">
              <a:solidFill>
                <a:schemeClr val="tx1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Ø"/>
            </a:pPr>
            <a:r>
              <a:rPr lang="en-US" altLang="en-US" sz="2400" i="0" u="none" strike="noStrike" cap="none" dirty="0">
                <a:solidFill>
                  <a:schemeClr val="tx1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Conclusion</a:t>
            </a:r>
            <a:endParaRPr lang="en-US" altLang="en-US" sz="2400" i="0" u="none" strike="noStrike" cap="none" dirty="0">
              <a:solidFill>
                <a:schemeClr val="tx1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75225" y="238125"/>
            <a:ext cx="7014210" cy="60407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Introduction</a:t>
            </a:r>
            <a:endParaRPr lang="en-US" sz="2400" b="1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Simple and user-friendly website for renting homes, rooms, offices, or listing own property.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Connects property owners and renters in one place.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Shows important details – price, location, pictures, description and owner contact .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Built using full-stack development, responsive design, and deployment skills.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Goal to help finding or renting property quick and convenient.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None/>
            </a:pP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08950" y="313690"/>
            <a:ext cx="3345180" cy="16236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Objectives</a:t>
            </a:r>
            <a:endParaRPr lang="en-US" sz="2400" b="1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890905" y="1882140"/>
            <a:ext cx="7240905" cy="3751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Wingdings" panose="05000000000000000000" charset="0"/>
              <a:buChar char="ü"/>
            </a:pP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Make it easy for people to find rental homes, rooms, or offices without middlemen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Give property owners a simple way to list their places online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Show all important details like price, location, pictures, map, and reviews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Create a fast, safe, and mobile-friendly website</a:t>
            </a: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endParaRPr lang="en-US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Wingdings" panose="05000000000000000000" charset="0"/>
              <a:buChar char="ü"/>
            </a:pPr>
            <a:r>
              <a:rPr lang="en-US" altLang="en-US" sz="2000">
                <a:latin typeface="Times New Roman" panose="02020603050405020304" charset="0"/>
                <a:cs typeface="Times New Roman" panose="02020603050405020304" charset="0"/>
              </a:rPr>
              <a:t>Build and deploy the project using full-stack development skills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08645" y="1124585"/>
            <a:ext cx="2138680" cy="12668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810" y="2600325"/>
            <a:ext cx="2214880" cy="14097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2445" y="4109085"/>
            <a:ext cx="2214880" cy="144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Tools &amp; Technologies Used</a:t>
            </a:r>
            <a:endParaRPr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4690" y="1704975"/>
            <a:ext cx="8354695" cy="447802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6540" y="1306195"/>
            <a:ext cx="2586355" cy="1179195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385" y="2575560"/>
            <a:ext cx="2677160" cy="1129665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2900" y="3705225"/>
            <a:ext cx="2402840" cy="118618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6540" y="4891405"/>
            <a:ext cx="2494280" cy="12325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Features</a:t>
            </a:r>
            <a:endParaRPr lang="en-US" sz="2400" b="1" dirty="0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25" y="1725295"/>
            <a:ext cx="9496425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System Desgin &amp; Architecture</a:t>
            </a:r>
            <a:endParaRPr lang="en-US" sz="2400" b="1" dirty="0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25" y="1778000"/>
            <a:ext cx="6071235" cy="457771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4470" y="1195070"/>
            <a:ext cx="5431790" cy="4533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>
            <a:hlinkClick r:id="rId1" action="ppaction://hlinksldjump"/>
          </p:cNvPr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Screenshots / Demo     </a:t>
            </a:r>
            <a:r>
              <a:rPr lang="en-US" alt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       </a:t>
            </a:r>
            <a:r>
              <a:rPr lang="en-US" alt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  <a:hlinkClick r:id="rId2" action="ppaction://hlinkfile">
                  <a:extLst>
                    <a:ext uri="{DAF060AB-1E55-43B9-8AAB-6FB025537F2F}">
                      <wpsdc:hlinkClr xmlns:wpsdc="http://www.wps.cn/officeDocument/2017/drawingmlCustomData" val="0563C1"/>
                      <wpsdc:folHlinkClr xmlns:wpsdc="http://www.wps.cn/officeDocument/2017/drawingmlCustomData" val="954F72"/>
                      <wpsdc:hlinkUnderline xmlns:wpsdc="http://www.wps.cn/officeDocument/2017/drawingmlCustomData" val="1"/>
                    </a:ext>
                  </a:extLst>
                </a:hlinkClick>
              </a:rPr>
              <a:t>CheckLive</a:t>
            </a:r>
            <a:r>
              <a:rPr lang="en-US" alt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          </a:t>
            </a:r>
            <a:endParaRPr lang="en-US" altLang="en-US" sz="2400" b="1" dirty="0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Homepage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Sign up / Log in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Property Listing Page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Property Details Page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Owner Dashboard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charset="0"/>
              <a:buChar char="ü"/>
            </a:pPr>
            <a:r>
              <a:rPr lang="en-US" altLang="en-US" sz="2400" b="0" i="0" u="none" strike="noStrike" cap="none">
                <a:solidFill>
                  <a:schemeClr val="dk1"/>
                </a:solidFill>
                <a:latin typeface="Times New Roman" panose="02020603050405020304" charset="0"/>
                <a:ea typeface="Cambria" panose="02040503050406030204"/>
                <a:cs typeface="Times New Roman" panose="02020603050405020304" charset="0"/>
                <a:sym typeface="Cambria" panose="02040503050406030204"/>
              </a:rPr>
              <a:t>Reviews &amp; Map Location</a:t>
            </a:r>
            <a:endParaRPr lang="en-US" altLang="en-US" sz="2400" b="0" i="0" u="none" strike="noStrike" cap="none">
              <a:solidFill>
                <a:schemeClr val="dk1"/>
              </a:solidFill>
              <a:latin typeface="Times New Roman" panose="02020603050405020304" charset="0"/>
              <a:ea typeface="Cambria" panose="02040503050406030204"/>
              <a:cs typeface="Times New Roman" panose="02020603050405020304" charset="0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" name="demo_video_30sec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655820" y="1916430"/>
            <a:ext cx="6698615" cy="37661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 txBox="1"/>
          <p:nvPr>
            <p:ph type="dt" idx="10"/>
          </p:nvPr>
        </p:nvSpPr>
        <p:spPr>
          <a:xfrm>
            <a:off x="695400" y="6278770"/>
            <a:ext cx="16561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05-09-2025</a:t>
            </a:r>
            <a:endParaRPr lang="en-US"/>
          </a:p>
        </p:txBody>
      </p:sp>
      <p:sp>
        <p:nvSpPr>
          <p:cNvPr id="42" name="Google Shape;42;p2"/>
          <p:cNvSpPr txBox="1"/>
          <p:nvPr>
            <p:ph type="ftr" idx="11"/>
          </p:nvPr>
        </p:nvSpPr>
        <p:spPr>
          <a:xfrm>
            <a:off x="2567608" y="6278771"/>
            <a:ext cx="69127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GharVada                                                          Puspendra Birajee, 22A91A05J7, IV &amp; CSE</a:t>
            </a:r>
            <a:endParaRPr lang="en-US"/>
          </a:p>
        </p:txBody>
      </p:sp>
      <p:sp>
        <p:nvSpPr>
          <p:cNvPr id="43" name="Google Shape;43;p2"/>
          <p:cNvSpPr txBox="1"/>
          <p:nvPr>
            <p:ph type="sldNum" idx="12"/>
          </p:nvPr>
        </p:nvSpPr>
        <p:spPr>
          <a:xfrm>
            <a:off x="10272464" y="6356350"/>
            <a:ext cx="1081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4" name="Google Shape;44;p2"/>
          <p:cNvSpPr txBox="1"/>
          <p:nvPr/>
        </p:nvSpPr>
        <p:spPr>
          <a:xfrm>
            <a:off x="695400" y="1124744"/>
            <a:ext cx="10945216" cy="489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400" b="1" dirty="0">
                <a:solidFill>
                  <a:srgbClr val="0B8D93"/>
                </a:solidFill>
                <a:latin typeface="Times New Roman" panose="02020603050405020304" charset="0"/>
                <a:ea typeface="Bebas Neue Bold" panose="020B0606020202050201"/>
                <a:cs typeface="Times New Roman" panose="02020603050405020304" charset="0"/>
                <a:sym typeface="Bebas Neue Bold" panose="020B0606020202050201"/>
              </a:rPr>
              <a:t>Screenshots / Demo</a:t>
            </a:r>
            <a:endParaRPr lang="en-US" sz="2400" b="1" dirty="0">
              <a:solidFill>
                <a:srgbClr val="0B8D93"/>
              </a:solidFill>
              <a:latin typeface="Times New Roman" panose="02020603050405020304" charset="0"/>
              <a:ea typeface="Bebas Neue Bold" panose="020B0606020202050201"/>
              <a:cs typeface="Times New Roman" panose="02020603050405020304" charset="0"/>
              <a:sym typeface="Bebas Neue Bold" panose="020B0606020202050201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lang="en-US" altLang="en-US" sz="2400" b="0" i="0" u="none" strike="noStrike" cap="none">
              <a:solidFill>
                <a:schemeClr val="dk1"/>
              </a:solidFill>
              <a:latin typeface="Cambria" panose="02040503050406030204"/>
              <a:ea typeface="Cambria" panose="02040503050406030204"/>
              <a:cs typeface="Cambria" panose="02040503050406030204"/>
              <a:sym typeface="Cambria" panose="02040503050406030204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983432" y="237520"/>
            <a:ext cx="10561550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C55A1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GharVada</a:t>
            </a:r>
            <a:endParaRPr sz="2800" b="1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" name="Picture 1" descr="imgonline-com-ua-twotoone-2pLcDws0jPDXcz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3905" y="1797050"/>
            <a:ext cx="10976610" cy="448183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4679</Words>
  <Application>WPS Presentation</Application>
  <PresentationFormat/>
  <Paragraphs>201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4" baseType="lpstr">
      <vt:lpstr>Arial</vt:lpstr>
      <vt:lpstr>SimSun</vt:lpstr>
      <vt:lpstr>Wingdings</vt:lpstr>
      <vt:lpstr>Arial</vt:lpstr>
      <vt:lpstr>Calibri</vt:lpstr>
      <vt:lpstr>Open Sans</vt:lpstr>
      <vt:lpstr>Twentieth Century</vt:lpstr>
      <vt:lpstr>Cambria</vt:lpstr>
      <vt:lpstr>Times New Roman</vt:lpstr>
      <vt:lpstr>Bebas Neue Bold</vt:lpstr>
      <vt:lpstr>Segoe Print</vt:lpstr>
      <vt:lpstr>Wingdings</vt:lpstr>
      <vt:lpstr>Times New Roman</vt:lpstr>
      <vt:lpstr>Overlock</vt:lpstr>
      <vt:lpstr>Century</vt:lpstr>
      <vt:lpstr>Microsoft YaHei</vt:lpstr>
      <vt:lpstr>Arial Unicode MS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Puspendra Birajee</cp:lastModifiedBy>
  <cp:revision>29</cp:revision>
  <dcterms:created xsi:type="dcterms:W3CDTF">2025-09-07T10:05:00Z</dcterms:created>
  <dcterms:modified xsi:type="dcterms:W3CDTF">2025-10-10T13:40:58Z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CE72FD480274436195710D9F623CA1D3_13</vt:lpwstr>
  </property>
  <property fmtid="{D5CDD505-2E9C-101B-9397-08002B2CF9AE}" pid="3" name="KSOProductBuildVer">
    <vt:lpwstr>1033-12.2.0.23131</vt:lpwstr>
  </property>
</Properties>
</file>